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7"/>
  </p:notesMasterIdLst>
  <p:sldIdLst>
    <p:sldId id="256" r:id="rId2"/>
    <p:sldId id="257" r:id="rId3"/>
    <p:sldId id="258" r:id="rId4"/>
    <p:sldId id="259" r:id="rId5"/>
    <p:sldId id="270" r:id="rId6"/>
    <p:sldId id="260" r:id="rId7"/>
    <p:sldId id="261" r:id="rId8"/>
    <p:sldId id="262" r:id="rId9"/>
    <p:sldId id="263" r:id="rId10"/>
    <p:sldId id="264" r:id="rId11"/>
    <p:sldId id="265" r:id="rId12"/>
    <p:sldId id="266" r:id="rId13"/>
    <p:sldId id="267" r:id="rId14"/>
    <p:sldId id="268" r:id="rId15"/>
    <p:sldId id="269"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6" d="100"/>
          <a:sy n="146" d="100"/>
        </p:scale>
        <p:origin x="88" y="108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80fedc58ce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80fedc58ce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80fedc58ce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80fedc58ce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80fedc58ce_0_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80fedc58ce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80fedc58ce_0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80fedc58ce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80fedc58ce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80fedc58ce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80fedc58ce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80fedc58ce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7c97e97c78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7c97e97c78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7c97e97c78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7c97e97c7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80fedc58ce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80fedc58ce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80fedc58ce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80fedc58ce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2629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7c97e97c78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7c97e97c78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80fedc58ce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80fedc58ce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80fedc58ce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80fedc58ce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80fedc58ce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80fedc58ce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Fireline-Science/tello_sim"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ngss.nsta.org/Practices.aspx?id=2"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ngss.nsta.org/Practices.aspx?id=2"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jupyter4edu.github.io/jupyter-edu-book/index.html"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hyperlink" Target="https://github.com/Fireline-Science/tello_sim"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p:nvPr/>
        </p:nvSpPr>
        <p:spPr>
          <a:xfrm>
            <a:off x="1987975" y="1961700"/>
            <a:ext cx="6205800" cy="122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b="1">
                <a:solidFill>
                  <a:srgbClr val="666666"/>
                </a:solidFill>
              </a:rPr>
              <a:t>Teaching modeling using simulation and Tello drones</a:t>
            </a:r>
            <a:endParaRPr sz="3000" b="1">
              <a:solidFill>
                <a:srgbClr val="666666"/>
              </a:solidFill>
            </a:endParaRPr>
          </a:p>
        </p:txBody>
      </p:sp>
      <p:pic>
        <p:nvPicPr>
          <p:cNvPr id="55" name="Google Shape;55;p13"/>
          <p:cNvPicPr preferRelativeResize="0"/>
          <p:nvPr/>
        </p:nvPicPr>
        <p:blipFill>
          <a:blip r:embed="rId3">
            <a:alphaModFix/>
          </a:blip>
          <a:stretch>
            <a:fillRect/>
          </a:stretch>
        </p:blipFill>
        <p:spPr>
          <a:xfrm>
            <a:off x="4906136" y="3718425"/>
            <a:ext cx="3612214" cy="1220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1"/>
          <p:cNvSpPr/>
          <p:nvPr/>
        </p:nvSpPr>
        <p:spPr>
          <a:xfrm>
            <a:off x="2256275" y="2093725"/>
            <a:ext cx="4789750" cy="1835575"/>
          </a:xfrm>
          <a:custGeom>
            <a:avLst/>
            <a:gdLst/>
            <a:ahLst/>
            <a:cxnLst/>
            <a:rect l="l" t="t" r="r" b="b"/>
            <a:pathLst>
              <a:path w="191590" h="73423" extrusionOk="0">
                <a:moveTo>
                  <a:pt x="0" y="36712"/>
                </a:moveTo>
                <a:lnTo>
                  <a:pt x="51243" y="36712"/>
                </a:lnTo>
                <a:lnTo>
                  <a:pt x="51243" y="73423"/>
                </a:lnTo>
                <a:lnTo>
                  <a:pt x="191590" y="73423"/>
                </a:lnTo>
                <a:lnTo>
                  <a:pt x="191590" y="0"/>
                </a:lnTo>
              </a:path>
            </a:pathLst>
          </a:custGeom>
          <a:noFill/>
          <a:ln w="28575" cap="flat" cmpd="sng">
            <a:solidFill>
              <a:srgbClr val="00FF00"/>
            </a:solidFill>
            <a:prstDash val="solid"/>
            <a:round/>
            <a:headEnd type="none" w="med" len="med"/>
            <a:tailEnd type="none" w="med" len="med"/>
          </a:ln>
        </p:spPr>
      </p:sp>
      <p:sp>
        <p:nvSpPr>
          <p:cNvPr id="113" name="Google Shape;113;p21"/>
          <p:cNvSpPr txBox="1"/>
          <p:nvPr/>
        </p:nvSpPr>
        <p:spPr>
          <a:xfrm>
            <a:off x="1433975" y="2820263"/>
            <a:ext cx="822300" cy="38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takeoff</a:t>
            </a:r>
            <a:endParaRPr/>
          </a:p>
        </p:txBody>
      </p:sp>
      <p:sp>
        <p:nvSpPr>
          <p:cNvPr id="114" name="Google Shape;114;p21"/>
          <p:cNvSpPr txBox="1"/>
          <p:nvPr/>
        </p:nvSpPr>
        <p:spPr>
          <a:xfrm>
            <a:off x="411100" y="707500"/>
            <a:ext cx="5564100" cy="74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666666"/>
                </a:solidFill>
              </a:rPr>
              <a:t>A key learning objective is  for students to understand the simulated flight is a computer model of how the drone might behave in the real world. The simulation allows students to see estimates of how their drone program will perform.</a:t>
            </a:r>
            <a:endParaRPr>
              <a:solidFill>
                <a:srgbClr val="666666"/>
              </a:solidFill>
            </a:endParaRPr>
          </a:p>
        </p:txBody>
      </p:sp>
      <p:sp>
        <p:nvSpPr>
          <p:cNvPr id="115" name="Google Shape;115;p21"/>
          <p:cNvSpPr txBox="1"/>
          <p:nvPr/>
        </p:nvSpPr>
        <p:spPr>
          <a:xfrm>
            <a:off x="2494625" y="2695388"/>
            <a:ext cx="822300" cy="38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t>50 cm</a:t>
            </a:r>
            <a:endParaRPr sz="1000"/>
          </a:p>
        </p:txBody>
      </p:sp>
      <p:sp>
        <p:nvSpPr>
          <p:cNvPr id="116" name="Google Shape;116;p21"/>
          <p:cNvSpPr txBox="1"/>
          <p:nvPr/>
        </p:nvSpPr>
        <p:spPr>
          <a:xfrm>
            <a:off x="3393400" y="3268438"/>
            <a:ext cx="822300" cy="38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t>50 cm</a:t>
            </a:r>
            <a:endParaRPr sz="1000"/>
          </a:p>
        </p:txBody>
      </p:sp>
      <p:sp>
        <p:nvSpPr>
          <p:cNvPr id="117" name="Google Shape;117;p21"/>
          <p:cNvSpPr txBox="1"/>
          <p:nvPr/>
        </p:nvSpPr>
        <p:spPr>
          <a:xfrm>
            <a:off x="4865125" y="3612063"/>
            <a:ext cx="822300" cy="38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t>150 cm</a:t>
            </a:r>
            <a:endParaRPr sz="1000"/>
          </a:p>
        </p:txBody>
      </p:sp>
      <p:sp>
        <p:nvSpPr>
          <p:cNvPr id="118" name="Google Shape;118;p21"/>
          <p:cNvSpPr txBox="1"/>
          <p:nvPr/>
        </p:nvSpPr>
        <p:spPr>
          <a:xfrm>
            <a:off x="6948750" y="2779738"/>
            <a:ext cx="822300" cy="38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t>100 cm</a:t>
            </a:r>
            <a:endParaRPr sz="1000"/>
          </a:p>
        </p:txBody>
      </p:sp>
      <p:cxnSp>
        <p:nvCxnSpPr>
          <p:cNvPr id="119" name="Google Shape;119;p21"/>
          <p:cNvCxnSpPr/>
          <p:nvPr/>
        </p:nvCxnSpPr>
        <p:spPr>
          <a:xfrm>
            <a:off x="6649600" y="707500"/>
            <a:ext cx="439800" cy="0"/>
          </a:xfrm>
          <a:prstGeom prst="straightConnector1">
            <a:avLst/>
          </a:prstGeom>
          <a:noFill/>
          <a:ln w="28575" cap="flat" cmpd="sng">
            <a:solidFill>
              <a:srgbClr val="00FF00"/>
            </a:solidFill>
            <a:prstDash val="solid"/>
            <a:round/>
            <a:headEnd type="none" w="med" len="med"/>
            <a:tailEnd type="none" w="med" len="med"/>
          </a:ln>
        </p:spPr>
      </p:cxnSp>
      <p:sp>
        <p:nvSpPr>
          <p:cNvPr id="120" name="Google Shape;120;p21"/>
          <p:cNvSpPr txBox="1"/>
          <p:nvPr/>
        </p:nvSpPr>
        <p:spPr>
          <a:xfrm>
            <a:off x="6649600" y="1634213"/>
            <a:ext cx="822300" cy="38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landing</a:t>
            </a:r>
            <a:endParaRPr/>
          </a:p>
        </p:txBody>
      </p:sp>
      <p:sp>
        <p:nvSpPr>
          <p:cNvPr id="121" name="Google Shape;121;p21"/>
          <p:cNvSpPr txBox="1"/>
          <p:nvPr/>
        </p:nvSpPr>
        <p:spPr>
          <a:xfrm>
            <a:off x="7089400" y="535371"/>
            <a:ext cx="1256700" cy="38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t>Simulated Path</a:t>
            </a:r>
            <a:endParaRPr sz="10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2"/>
          <p:cNvSpPr/>
          <p:nvPr/>
        </p:nvSpPr>
        <p:spPr>
          <a:xfrm>
            <a:off x="2256275" y="2093725"/>
            <a:ext cx="4789750" cy="1835575"/>
          </a:xfrm>
          <a:custGeom>
            <a:avLst/>
            <a:gdLst/>
            <a:ahLst/>
            <a:cxnLst/>
            <a:rect l="l" t="t" r="r" b="b"/>
            <a:pathLst>
              <a:path w="191590" h="73423" extrusionOk="0">
                <a:moveTo>
                  <a:pt x="0" y="36712"/>
                </a:moveTo>
                <a:lnTo>
                  <a:pt x="51243" y="36712"/>
                </a:lnTo>
                <a:lnTo>
                  <a:pt x="51243" y="73423"/>
                </a:lnTo>
                <a:lnTo>
                  <a:pt x="191590" y="73423"/>
                </a:lnTo>
                <a:lnTo>
                  <a:pt x="191590" y="0"/>
                </a:lnTo>
              </a:path>
            </a:pathLst>
          </a:custGeom>
          <a:noFill/>
          <a:ln w="28575" cap="flat" cmpd="sng">
            <a:solidFill>
              <a:srgbClr val="00FF00"/>
            </a:solidFill>
            <a:prstDash val="solid"/>
            <a:round/>
            <a:headEnd type="none" w="med" len="med"/>
            <a:tailEnd type="none" w="med" len="med"/>
          </a:ln>
        </p:spPr>
      </p:sp>
      <p:sp>
        <p:nvSpPr>
          <p:cNvPr id="127" name="Google Shape;127;p22"/>
          <p:cNvSpPr txBox="1"/>
          <p:nvPr/>
        </p:nvSpPr>
        <p:spPr>
          <a:xfrm>
            <a:off x="1433975" y="2820263"/>
            <a:ext cx="822300" cy="38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takeoff</a:t>
            </a:r>
            <a:endParaRPr/>
          </a:p>
        </p:txBody>
      </p:sp>
      <p:sp>
        <p:nvSpPr>
          <p:cNvPr id="128" name="Google Shape;128;p22"/>
          <p:cNvSpPr txBox="1"/>
          <p:nvPr/>
        </p:nvSpPr>
        <p:spPr>
          <a:xfrm>
            <a:off x="6649600" y="1634213"/>
            <a:ext cx="822300" cy="38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landing</a:t>
            </a:r>
            <a:endParaRPr/>
          </a:p>
        </p:txBody>
      </p:sp>
      <p:sp>
        <p:nvSpPr>
          <p:cNvPr id="129" name="Google Shape;129;p22"/>
          <p:cNvSpPr txBox="1"/>
          <p:nvPr/>
        </p:nvSpPr>
        <p:spPr>
          <a:xfrm>
            <a:off x="534275" y="323600"/>
            <a:ext cx="5488800" cy="237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666666"/>
                </a:solidFill>
              </a:rPr>
              <a:t>The model is tested when the program is deployed to the drone.</a:t>
            </a:r>
            <a:endParaRPr dirty="0">
              <a:solidFill>
                <a:srgbClr val="666666"/>
              </a:solidFill>
            </a:endParaRPr>
          </a:p>
          <a:p>
            <a:pPr marL="0" lvl="0" indent="0" algn="l" rtl="0">
              <a:spcBef>
                <a:spcPts val="0"/>
              </a:spcBef>
              <a:spcAft>
                <a:spcPts val="0"/>
              </a:spcAft>
              <a:buNone/>
            </a:pPr>
            <a:endParaRPr dirty="0">
              <a:solidFill>
                <a:srgbClr val="666666"/>
              </a:solidFill>
            </a:endParaRPr>
          </a:p>
          <a:p>
            <a:pPr marL="0" lvl="0" indent="0" algn="l" rtl="0">
              <a:spcBef>
                <a:spcPts val="0"/>
              </a:spcBef>
              <a:spcAft>
                <a:spcPts val="0"/>
              </a:spcAft>
              <a:buNone/>
            </a:pPr>
            <a:r>
              <a:rPr lang="en" dirty="0">
                <a:solidFill>
                  <a:srgbClr val="666666"/>
                </a:solidFill>
              </a:rPr>
              <a:t>The actual flight will differ from the simulated flight depending on a variety of factors including:</a:t>
            </a:r>
            <a:endParaRPr dirty="0">
              <a:solidFill>
                <a:srgbClr val="666666"/>
              </a:solidFill>
            </a:endParaRPr>
          </a:p>
          <a:p>
            <a:pPr marL="457200" lvl="0" indent="-317500" algn="l" rtl="0">
              <a:spcBef>
                <a:spcPts val="0"/>
              </a:spcBef>
              <a:spcAft>
                <a:spcPts val="0"/>
              </a:spcAft>
              <a:buClr>
                <a:srgbClr val="666666"/>
              </a:buClr>
              <a:buSzPts val="1400"/>
              <a:buChar char="●"/>
            </a:pPr>
            <a:r>
              <a:rPr lang="en" dirty="0">
                <a:solidFill>
                  <a:srgbClr val="666666"/>
                </a:solidFill>
              </a:rPr>
              <a:t>The programmed flight path</a:t>
            </a:r>
            <a:endParaRPr dirty="0">
              <a:solidFill>
                <a:srgbClr val="666666"/>
              </a:solidFill>
            </a:endParaRPr>
          </a:p>
          <a:p>
            <a:pPr marL="457200" lvl="0" indent="-317500" algn="l" rtl="0">
              <a:spcBef>
                <a:spcPts val="0"/>
              </a:spcBef>
              <a:spcAft>
                <a:spcPts val="0"/>
              </a:spcAft>
              <a:buClr>
                <a:srgbClr val="666666"/>
              </a:buClr>
              <a:buSzPts val="1400"/>
              <a:buChar char="●"/>
            </a:pPr>
            <a:r>
              <a:rPr lang="en" dirty="0">
                <a:solidFill>
                  <a:srgbClr val="666666"/>
                </a:solidFill>
              </a:rPr>
              <a:t>Accuracy and precision of drone flight computer tracking</a:t>
            </a:r>
            <a:endParaRPr dirty="0">
              <a:solidFill>
                <a:srgbClr val="666666"/>
              </a:solidFill>
            </a:endParaRPr>
          </a:p>
          <a:p>
            <a:pPr marL="457200" lvl="0" indent="-317500" algn="l" rtl="0">
              <a:spcBef>
                <a:spcPts val="0"/>
              </a:spcBef>
              <a:spcAft>
                <a:spcPts val="0"/>
              </a:spcAft>
              <a:buClr>
                <a:srgbClr val="666666"/>
              </a:buClr>
              <a:buSzPts val="1400"/>
              <a:buChar char="●"/>
            </a:pPr>
            <a:r>
              <a:rPr lang="en" dirty="0">
                <a:solidFill>
                  <a:srgbClr val="666666"/>
                </a:solidFill>
              </a:rPr>
              <a:t>Environmental factors like wind</a:t>
            </a:r>
            <a:endParaRPr dirty="0">
              <a:solidFill>
                <a:srgbClr val="666666"/>
              </a:solidFill>
            </a:endParaRPr>
          </a:p>
          <a:p>
            <a:pPr marL="457200" lvl="0" indent="-317500" algn="l" rtl="0">
              <a:spcBef>
                <a:spcPts val="0"/>
              </a:spcBef>
              <a:spcAft>
                <a:spcPts val="0"/>
              </a:spcAft>
              <a:buClr>
                <a:srgbClr val="666666"/>
              </a:buClr>
              <a:buSzPts val="1400"/>
              <a:buChar char="●"/>
            </a:pPr>
            <a:r>
              <a:rPr lang="en" dirty="0">
                <a:solidFill>
                  <a:srgbClr val="666666"/>
                </a:solidFill>
              </a:rPr>
              <a:t>Obstacles not included in the model</a:t>
            </a:r>
            <a:endParaRPr dirty="0">
              <a:solidFill>
                <a:srgbClr val="666666"/>
              </a:solidFill>
            </a:endParaRPr>
          </a:p>
        </p:txBody>
      </p:sp>
      <p:sp>
        <p:nvSpPr>
          <p:cNvPr id="130" name="Google Shape;130;p22"/>
          <p:cNvSpPr txBox="1"/>
          <p:nvPr/>
        </p:nvSpPr>
        <p:spPr>
          <a:xfrm>
            <a:off x="2494625" y="2695388"/>
            <a:ext cx="822300" cy="38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t>50 cm</a:t>
            </a:r>
            <a:endParaRPr sz="1000"/>
          </a:p>
        </p:txBody>
      </p:sp>
      <p:sp>
        <p:nvSpPr>
          <p:cNvPr id="131" name="Google Shape;131;p22"/>
          <p:cNvSpPr txBox="1"/>
          <p:nvPr/>
        </p:nvSpPr>
        <p:spPr>
          <a:xfrm>
            <a:off x="3393400" y="3268438"/>
            <a:ext cx="822300" cy="38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t>50 cm</a:t>
            </a:r>
            <a:endParaRPr sz="1000"/>
          </a:p>
        </p:txBody>
      </p:sp>
      <p:sp>
        <p:nvSpPr>
          <p:cNvPr id="132" name="Google Shape;132;p22"/>
          <p:cNvSpPr txBox="1"/>
          <p:nvPr/>
        </p:nvSpPr>
        <p:spPr>
          <a:xfrm>
            <a:off x="4865125" y="3612063"/>
            <a:ext cx="822300" cy="38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t>150 cm</a:t>
            </a:r>
            <a:endParaRPr sz="1000"/>
          </a:p>
        </p:txBody>
      </p:sp>
      <p:sp>
        <p:nvSpPr>
          <p:cNvPr id="133" name="Google Shape;133;p22"/>
          <p:cNvSpPr txBox="1"/>
          <p:nvPr/>
        </p:nvSpPr>
        <p:spPr>
          <a:xfrm>
            <a:off x="6948750" y="2779738"/>
            <a:ext cx="822300" cy="38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t>100 cm</a:t>
            </a:r>
            <a:endParaRPr sz="1000"/>
          </a:p>
        </p:txBody>
      </p:sp>
      <p:pic>
        <p:nvPicPr>
          <p:cNvPr id="134" name="Google Shape;134;p22"/>
          <p:cNvPicPr preferRelativeResize="0"/>
          <p:nvPr/>
        </p:nvPicPr>
        <p:blipFill>
          <a:blip r:embed="rId3">
            <a:alphaModFix/>
          </a:blip>
          <a:stretch>
            <a:fillRect/>
          </a:stretch>
        </p:blipFill>
        <p:spPr>
          <a:xfrm rot="5400000">
            <a:off x="2040475" y="2719912"/>
            <a:ext cx="583200" cy="583200"/>
          </a:xfrm>
          <a:prstGeom prst="rect">
            <a:avLst/>
          </a:prstGeom>
          <a:noFill/>
          <a:ln>
            <a:noFill/>
          </a:ln>
        </p:spPr>
      </p:pic>
      <p:sp>
        <p:nvSpPr>
          <p:cNvPr id="135" name="Google Shape;135;p22"/>
          <p:cNvSpPr/>
          <p:nvPr/>
        </p:nvSpPr>
        <p:spPr>
          <a:xfrm>
            <a:off x="2514400" y="1979000"/>
            <a:ext cx="5081825" cy="2045925"/>
          </a:xfrm>
          <a:custGeom>
            <a:avLst/>
            <a:gdLst/>
            <a:ahLst/>
            <a:cxnLst/>
            <a:rect l="l" t="t" r="r" b="b"/>
            <a:pathLst>
              <a:path w="203273" h="81837" extrusionOk="0">
                <a:moveTo>
                  <a:pt x="0" y="41684"/>
                </a:moveTo>
                <a:cubicBezTo>
                  <a:pt x="2765" y="40894"/>
                  <a:pt x="5947" y="38291"/>
                  <a:pt x="8413" y="39771"/>
                </a:cubicBezTo>
                <a:cubicBezTo>
                  <a:pt x="11112" y="41392"/>
                  <a:pt x="14121" y="43830"/>
                  <a:pt x="17208" y="43213"/>
                </a:cubicBezTo>
                <a:cubicBezTo>
                  <a:pt x="21303" y="42395"/>
                  <a:pt x="26107" y="38029"/>
                  <a:pt x="29446" y="40536"/>
                </a:cubicBezTo>
                <a:cubicBezTo>
                  <a:pt x="30465" y="41301"/>
                  <a:pt x="30490" y="43346"/>
                  <a:pt x="31740" y="43596"/>
                </a:cubicBezTo>
                <a:cubicBezTo>
                  <a:pt x="36839" y="44617"/>
                  <a:pt x="44152" y="36210"/>
                  <a:pt x="47037" y="40536"/>
                </a:cubicBezTo>
                <a:cubicBezTo>
                  <a:pt x="48652" y="42957"/>
                  <a:pt x="51948" y="45362"/>
                  <a:pt x="51243" y="48185"/>
                </a:cubicBezTo>
                <a:cubicBezTo>
                  <a:pt x="50649" y="50564"/>
                  <a:pt x="47208" y="52307"/>
                  <a:pt x="47802" y="54686"/>
                </a:cubicBezTo>
                <a:cubicBezTo>
                  <a:pt x="48741" y="58447"/>
                  <a:pt x="53838" y="59775"/>
                  <a:pt x="55832" y="63099"/>
                </a:cubicBezTo>
                <a:cubicBezTo>
                  <a:pt x="58031" y="66765"/>
                  <a:pt x="50117" y="73154"/>
                  <a:pt x="53538" y="75719"/>
                </a:cubicBezTo>
                <a:cubicBezTo>
                  <a:pt x="58866" y="79713"/>
                  <a:pt x="66922" y="75250"/>
                  <a:pt x="73423" y="73807"/>
                </a:cubicBezTo>
                <a:cubicBezTo>
                  <a:pt x="80749" y="72181"/>
                  <a:pt x="86951" y="81837"/>
                  <a:pt x="94456" y="81837"/>
                </a:cubicBezTo>
                <a:cubicBezTo>
                  <a:pt x="103669" y="81837"/>
                  <a:pt x="112137" y="73441"/>
                  <a:pt x="121225" y="74954"/>
                </a:cubicBezTo>
                <a:cubicBezTo>
                  <a:pt x="128307" y="76133"/>
                  <a:pt x="134721" y="80476"/>
                  <a:pt x="141876" y="81072"/>
                </a:cubicBezTo>
                <a:cubicBezTo>
                  <a:pt x="146029" y="81418"/>
                  <a:pt x="149261" y="76918"/>
                  <a:pt x="153348" y="76101"/>
                </a:cubicBezTo>
                <a:cubicBezTo>
                  <a:pt x="157273" y="75317"/>
                  <a:pt x="161200" y="78013"/>
                  <a:pt x="165203" y="78013"/>
                </a:cubicBezTo>
                <a:cubicBezTo>
                  <a:pt x="169808" y="78013"/>
                  <a:pt x="174365" y="76866"/>
                  <a:pt x="178970" y="76866"/>
                </a:cubicBezTo>
                <a:cubicBezTo>
                  <a:pt x="186910" y="76866"/>
                  <a:pt x="195577" y="82709"/>
                  <a:pt x="202680" y="79160"/>
                </a:cubicBezTo>
                <a:cubicBezTo>
                  <a:pt x="203843" y="78579"/>
                  <a:pt x="203008" y="76039"/>
                  <a:pt x="201915" y="75336"/>
                </a:cubicBezTo>
                <a:cubicBezTo>
                  <a:pt x="198507" y="73145"/>
                  <a:pt x="194668" y="71646"/>
                  <a:pt x="190825" y="70365"/>
                </a:cubicBezTo>
                <a:cubicBezTo>
                  <a:pt x="189253" y="69841"/>
                  <a:pt x="185495" y="69935"/>
                  <a:pt x="186236" y="68453"/>
                </a:cubicBezTo>
                <a:cubicBezTo>
                  <a:pt x="188387" y="64150"/>
                  <a:pt x="197305" y="65470"/>
                  <a:pt x="198474" y="60804"/>
                </a:cubicBezTo>
                <a:cubicBezTo>
                  <a:pt x="199141" y="58140"/>
                  <a:pt x="192958" y="54384"/>
                  <a:pt x="195414" y="53156"/>
                </a:cubicBezTo>
                <a:cubicBezTo>
                  <a:pt x="203174" y="49276"/>
                  <a:pt x="198261" y="35660"/>
                  <a:pt x="196562" y="27152"/>
                </a:cubicBezTo>
                <a:cubicBezTo>
                  <a:pt x="194789" y="18273"/>
                  <a:pt x="195797" y="9054"/>
                  <a:pt x="195797" y="0"/>
                </a:cubicBezTo>
              </a:path>
            </a:pathLst>
          </a:custGeom>
          <a:noFill/>
          <a:ln w="28575" cap="flat" cmpd="sng">
            <a:solidFill>
              <a:srgbClr val="FF0000"/>
            </a:solidFill>
            <a:prstDash val="solid"/>
            <a:round/>
            <a:headEnd type="none" w="med" len="med"/>
            <a:tailEnd type="none" w="med" len="med"/>
          </a:ln>
        </p:spPr>
      </p:sp>
      <p:cxnSp>
        <p:nvCxnSpPr>
          <p:cNvPr id="136" name="Google Shape;136;p22"/>
          <p:cNvCxnSpPr/>
          <p:nvPr/>
        </p:nvCxnSpPr>
        <p:spPr>
          <a:xfrm>
            <a:off x="6649600" y="707500"/>
            <a:ext cx="439800" cy="0"/>
          </a:xfrm>
          <a:prstGeom prst="straightConnector1">
            <a:avLst/>
          </a:prstGeom>
          <a:noFill/>
          <a:ln w="28575" cap="flat" cmpd="sng">
            <a:solidFill>
              <a:srgbClr val="00FF00"/>
            </a:solidFill>
            <a:prstDash val="solid"/>
            <a:round/>
            <a:headEnd type="none" w="med" len="med"/>
            <a:tailEnd type="none" w="med" len="med"/>
          </a:ln>
        </p:spPr>
      </p:cxnSp>
      <p:sp>
        <p:nvSpPr>
          <p:cNvPr id="137" name="Google Shape;137;p22"/>
          <p:cNvSpPr txBox="1"/>
          <p:nvPr/>
        </p:nvSpPr>
        <p:spPr>
          <a:xfrm>
            <a:off x="7089400" y="535371"/>
            <a:ext cx="1256700" cy="38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t>Simulated Path</a:t>
            </a:r>
            <a:endParaRPr sz="1000"/>
          </a:p>
        </p:txBody>
      </p:sp>
      <p:cxnSp>
        <p:nvCxnSpPr>
          <p:cNvPr id="138" name="Google Shape;138;p22"/>
          <p:cNvCxnSpPr/>
          <p:nvPr/>
        </p:nvCxnSpPr>
        <p:spPr>
          <a:xfrm>
            <a:off x="6658867" y="936400"/>
            <a:ext cx="439800" cy="0"/>
          </a:xfrm>
          <a:prstGeom prst="straightConnector1">
            <a:avLst/>
          </a:prstGeom>
          <a:noFill/>
          <a:ln w="28575" cap="flat" cmpd="sng">
            <a:solidFill>
              <a:srgbClr val="FF0000"/>
            </a:solidFill>
            <a:prstDash val="solid"/>
            <a:round/>
            <a:headEnd type="none" w="med" len="med"/>
            <a:tailEnd type="none" w="med" len="med"/>
          </a:ln>
        </p:spPr>
      </p:cxnSp>
      <p:sp>
        <p:nvSpPr>
          <p:cNvPr id="139" name="Google Shape;139;p22"/>
          <p:cNvSpPr txBox="1"/>
          <p:nvPr/>
        </p:nvSpPr>
        <p:spPr>
          <a:xfrm>
            <a:off x="7098667" y="764271"/>
            <a:ext cx="1256700" cy="38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t>Actual Path</a:t>
            </a:r>
            <a:endParaRPr sz="10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3"/>
          <p:cNvSpPr txBox="1">
            <a:spLocks noGrp="1"/>
          </p:cNvSpPr>
          <p:nvPr>
            <p:ph type="body" idx="1"/>
          </p:nvPr>
        </p:nvSpPr>
        <p:spPr>
          <a:xfrm>
            <a:off x="437875" y="259925"/>
            <a:ext cx="8085900" cy="44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a:t>Deploying Programs to the Drone</a:t>
            </a:r>
            <a:endParaRPr sz="3000" dirty="0"/>
          </a:p>
          <a:p>
            <a:pPr marL="457200" lvl="0" indent="-342900" algn="l" rtl="0">
              <a:spcBef>
                <a:spcPts val="1600"/>
              </a:spcBef>
              <a:spcAft>
                <a:spcPts val="0"/>
              </a:spcAft>
              <a:buSzPts val="1800"/>
              <a:buChar char="●"/>
            </a:pPr>
            <a:r>
              <a:rPr lang="en" dirty="0"/>
              <a:t>If you want to control when the programs are deployed to the drone, you can require students to share their saved program using the </a:t>
            </a:r>
            <a:r>
              <a:rPr lang="en" sz="1000" dirty="0">
                <a:solidFill>
                  <a:srgbClr val="24292E"/>
                </a:solidFill>
                <a:highlight>
                  <a:srgbClr val="F6F8FA"/>
                </a:highlight>
                <a:latin typeface="Consolas"/>
                <a:ea typeface="Consolas"/>
                <a:cs typeface="Consolas"/>
                <a:sym typeface="Consolas"/>
              </a:rPr>
              <a:t>drone.save(</a:t>
            </a:r>
            <a:r>
              <a:rPr lang="en" sz="1000" dirty="0">
                <a:solidFill>
                  <a:srgbClr val="E36209"/>
                </a:solidFill>
                <a:highlight>
                  <a:srgbClr val="F6F8FA"/>
                </a:highlight>
                <a:latin typeface="Consolas"/>
                <a:ea typeface="Consolas"/>
                <a:cs typeface="Consolas"/>
                <a:sym typeface="Consolas"/>
              </a:rPr>
              <a:t>file_path</a:t>
            </a:r>
            <a:r>
              <a:rPr lang="en" sz="1000" dirty="0">
                <a:solidFill>
                  <a:srgbClr val="D73A49"/>
                </a:solidFill>
                <a:highlight>
                  <a:srgbClr val="F6F8FA"/>
                </a:highlight>
                <a:latin typeface="Consolas"/>
                <a:ea typeface="Consolas"/>
                <a:cs typeface="Consolas"/>
                <a:sym typeface="Consolas"/>
              </a:rPr>
              <a:t>=</a:t>
            </a:r>
            <a:r>
              <a:rPr lang="en" sz="1000" dirty="0">
                <a:solidFill>
                  <a:srgbClr val="032F62"/>
                </a:solidFill>
                <a:highlight>
                  <a:srgbClr val="F6F8FA"/>
                </a:highlight>
                <a:latin typeface="Consolas"/>
                <a:ea typeface="Consolas"/>
                <a:cs typeface="Consolas"/>
                <a:sym typeface="Consolas"/>
              </a:rPr>
              <a:t>'save_file.json'</a:t>
            </a:r>
            <a:r>
              <a:rPr lang="en" sz="1000" dirty="0">
                <a:solidFill>
                  <a:srgbClr val="24292E"/>
                </a:solidFill>
                <a:highlight>
                  <a:srgbClr val="F6F8FA"/>
                </a:highlight>
                <a:latin typeface="Consolas"/>
                <a:ea typeface="Consolas"/>
                <a:cs typeface="Consolas"/>
                <a:sym typeface="Consolas"/>
              </a:rPr>
              <a:t>)</a:t>
            </a:r>
            <a:r>
              <a:rPr lang="en" dirty="0"/>
              <a:t> option in the Jupyter Notebook.</a:t>
            </a:r>
            <a:endParaRPr sz="1000" dirty="0">
              <a:solidFill>
                <a:srgbClr val="24292E"/>
              </a:solidFill>
              <a:highlight>
                <a:srgbClr val="F6F8FA"/>
              </a:highlight>
              <a:latin typeface="Consolas"/>
              <a:ea typeface="Consolas"/>
              <a:cs typeface="Consolas"/>
              <a:sym typeface="Consolas"/>
            </a:endParaRPr>
          </a:p>
          <a:p>
            <a:pPr marL="457200" lvl="0" indent="-342900" algn="l" rtl="0">
              <a:spcBef>
                <a:spcPts val="0"/>
              </a:spcBef>
              <a:spcAft>
                <a:spcPts val="0"/>
              </a:spcAft>
              <a:buSzPts val="1800"/>
              <a:buChar char="●"/>
            </a:pPr>
            <a:r>
              <a:rPr lang="en" dirty="0"/>
              <a:t>You can then load each students program using the </a:t>
            </a:r>
            <a:r>
              <a:rPr lang="en" sz="1000" dirty="0">
                <a:solidFill>
                  <a:srgbClr val="24292E"/>
                </a:solidFill>
                <a:highlight>
                  <a:srgbClr val="F6F8FA"/>
                </a:highlight>
                <a:latin typeface="Consolas"/>
                <a:ea typeface="Consolas"/>
                <a:cs typeface="Consolas"/>
                <a:sym typeface="Consolas"/>
              </a:rPr>
              <a:t>drone.load_commands(</a:t>
            </a:r>
            <a:r>
              <a:rPr lang="en" sz="1000" dirty="0">
                <a:solidFill>
                  <a:srgbClr val="E36209"/>
                </a:solidFill>
                <a:highlight>
                  <a:srgbClr val="F6F8FA"/>
                </a:highlight>
                <a:latin typeface="Consolas"/>
                <a:ea typeface="Consolas"/>
                <a:cs typeface="Consolas"/>
                <a:sym typeface="Consolas"/>
              </a:rPr>
              <a:t>file_path</a:t>
            </a:r>
            <a:r>
              <a:rPr lang="en" sz="1000" dirty="0">
                <a:solidFill>
                  <a:srgbClr val="D73A49"/>
                </a:solidFill>
                <a:highlight>
                  <a:srgbClr val="F6F8FA"/>
                </a:highlight>
                <a:latin typeface="Consolas"/>
                <a:ea typeface="Consolas"/>
                <a:cs typeface="Consolas"/>
                <a:sym typeface="Consolas"/>
              </a:rPr>
              <a:t>=</a:t>
            </a:r>
            <a:r>
              <a:rPr lang="en" sz="1000" dirty="0">
                <a:solidFill>
                  <a:srgbClr val="032F62"/>
                </a:solidFill>
                <a:highlight>
                  <a:srgbClr val="F6F8FA"/>
                </a:highlight>
                <a:latin typeface="Consolas"/>
                <a:ea typeface="Consolas"/>
                <a:cs typeface="Consolas"/>
                <a:sym typeface="Consolas"/>
              </a:rPr>
              <a:t>'new_commands.json'</a:t>
            </a:r>
            <a:r>
              <a:rPr lang="en" sz="1000" dirty="0">
                <a:solidFill>
                  <a:srgbClr val="24292E"/>
                </a:solidFill>
                <a:highlight>
                  <a:srgbClr val="F6F8FA"/>
                </a:highlight>
                <a:latin typeface="Consolas"/>
                <a:ea typeface="Consolas"/>
                <a:cs typeface="Consolas"/>
                <a:sym typeface="Consolas"/>
              </a:rPr>
              <a:t>)</a:t>
            </a:r>
            <a:r>
              <a:rPr lang="en" dirty="0"/>
              <a:t> option. Details of this are available at </a:t>
            </a:r>
            <a:r>
              <a:rPr lang="en" sz="1100" u="sng" dirty="0">
                <a:solidFill>
                  <a:schemeClr val="hlink"/>
                </a:solidFill>
                <a:hlinkClick r:id="rId3"/>
              </a:rPr>
              <a:t>https://github.com/Fireline-Science/tello_sim</a:t>
            </a:r>
            <a:endParaRPr sz="1000" dirty="0">
              <a:solidFill>
                <a:srgbClr val="24292E"/>
              </a:solidFill>
              <a:highlight>
                <a:srgbClr val="F6F8FA"/>
              </a:highlight>
              <a:latin typeface="Consolas"/>
              <a:ea typeface="Consolas"/>
              <a:cs typeface="Consolas"/>
              <a:sym typeface="Consolas"/>
            </a:endParaRPr>
          </a:p>
          <a:p>
            <a:pPr marL="457200" lvl="0" indent="-342900" algn="l" rtl="0">
              <a:spcBef>
                <a:spcPts val="0"/>
              </a:spcBef>
              <a:spcAft>
                <a:spcPts val="0"/>
              </a:spcAft>
              <a:buSzPts val="1800"/>
              <a:buChar char="●"/>
            </a:pPr>
            <a:r>
              <a:rPr lang="en" dirty="0"/>
              <a:t>You can also let students deploy their own programs as long as they are working with a computer that can connect to the drone WiFi.</a:t>
            </a:r>
            <a:endParaRPr dirty="0"/>
          </a:p>
          <a:p>
            <a:pPr marL="457200" lvl="0" indent="-342900" algn="l" rtl="0">
              <a:spcBef>
                <a:spcPts val="0"/>
              </a:spcBef>
              <a:spcAft>
                <a:spcPts val="0"/>
              </a:spcAft>
              <a:buSzPts val="1800"/>
              <a:buChar char="●"/>
            </a:pPr>
            <a:r>
              <a:rPr lang="en" dirty="0"/>
              <a:t>If you have multiple drones, it is useful to write their WiFi network name on the drone to keep track of where you are connecting.</a:t>
            </a:r>
            <a:endParaRPr dirty="0"/>
          </a:p>
          <a:p>
            <a:pPr marL="0" lvl="0" indent="0" algn="l" rtl="0">
              <a:spcBef>
                <a:spcPts val="1600"/>
              </a:spcBef>
              <a:spcAft>
                <a:spcPts val="1600"/>
              </a:spcAft>
              <a:buNone/>
            </a:pPr>
            <a:endParaRPr sz="30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pic>
        <p:nvPicPr>
          <p:cNvPr id="149" name="Google Shape;149;p24"/>
          <p:cNvPicPr preferRelativeResize="0"/>
          <p:nvPr/>
        </p:nvPicPr>
        <p:blipFill>
          <a:blip r:embed="rId3">
            <a:alphaModFix/>
          </a:blip>
          <a:stretch>
            <a:fillRect/>
          </a:stretch>
        </p:blipFill>
        <p:spPr>
          <a:xfrm>
            <a:off x="2762375" y="85475"/>
            <a:ext cx="6331665" cy="4838699"/>
          </a:xfrm>
          <a:prstGeom prst="rect">
            <a:avLst/>
          </a:prstGeom>
          <a:noFill/>
          <a:ln>
            <a:noFill/>
          </a:ln>
        </p:spPr>
      </p:pic>
      <p:sp>
        <p:nvSpPr>
          <p:cNvPr id="150" name="Google Shape;150;p24"/>
          <p:cNvSpPr txBox="1"/>
          <p:nvPr/>
        </p:nvSpPr>
        <p:spPr>
          <a:xfrm>
            <a:off x="411100" y="707500"/>
            <a:ext cx="2026800" cy="27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666666"/>
                </a:solidFill>
              </a:rPr>
              <a:t>Each drone has a unique WiFi name that starts with “tello” and ends with a unique identifier.</a:t>
            </a:r>
            <a:endParaRPr>
              <a:solidFill>
                <a:srgbClr val="666666"/>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5"/>
          <p:cNvSpPr txBox="1">
            <a:spLocks noGrp="1"/>
          </p:cNvSpPr>
          <p:nvPr>
            <p:ph type="body" idx="1"/>
          </p:nvPr>
        </p:nvSpPr>
        <p:spPr>
          <a:xfrm>
            <a:off x="437875" y="259925"/>
            <a:ext cx="8085900" cy="44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a:t>After testing the simulated flight by flying the drone, students can discuss:</a:t>
            </a:r>
            <a:endParaRPr sz="3000" dirty="0"/>
          </a:p>
          <a:p>
            <a:pPr marL="457200" lvl="0" indent="-342900" algn="l" rtl="0">
              <a:spcBef>
                <a:spcPts val="1600"/>
              </a:spcBef>
              <a:spcAft>
                <a:spcPts val="0"/>
              </a:spcAft>
              <a:buSzPts val="1800"/>
              <a:buChar char="●"/>
            </a:pPr>
            <a:r>
              <a:rPr lang="en" dirty="0"/>
              <a:t>If the drone was flown multiple times, were there differences between the flights?</a:t>
            </a:r>
            <a:endParaRPr dirty="0"/>
          </a:p>
          <a:p>
            <a:pPr marL="457200" lvl="0" indent="-342900" algn="l" rtl="0">
              <a:spcBef>
                <a:spcPts val="0"/>
              </a:spcBef>
              <a:spcAft>
                <a:spcPts val="0"/>
              </a:spcAft>
              <a:buSzPts val="1800"/>
              <a:buChar char="●"/>
            </a:pPr>
            <a:r>
              <a:rPr lang="en" dirty="0"/>
              <a:t>Why might there be differences between flights if the program remains the same?</a:t>
            </a:r>
            <a:endParaRPr dirty="0"/>
          </a:p>
          <a:p>
            <a:pPr marL="457200" lvl="0" indent="-342900" algn="l" rtl="0">
              <a:spcBef>
                <a:spcPts val="0"/>
              </a:spcBef>
              <a:spcAft>
                <a:spcPts val="0"/>
              </a:spcAft>
              <a:buSzPts val="1800"/>
              <a:buChar char="●"/>
            </a:pPr>
            <a:r>
              <a:rPr lang="en" dirty="0"/>
              <a:t>How accurate was the simulated flight compared to the real one?</a:t>
            </a:r>
            <a:endParaRPr dirty="0"/>
          </a:p>
          <a:p>
            <a:pPr marL="457200" lvl="0" indent="-342900" algn="l" rtl="0">
              <a:spcBef>
                <a:spcPts val="0"/>
              </a:spcBef>
              <a:spcAft>
                <a:spcPts val="0"/>
              </a:spcAft>
              <a:buSzPts val="1800"/>
              <a:buChar char="●"/>
            </a:pPr>
            <a:r>
              <a:rPr lang="en" dirty="0"/>
              <a:t>Where did the actual flight differ from the simulated flight?</a:t>
            </a:r>
            <a:endParaRPr dirty="0"/>
          </a:p>
          <a:p>
            <a:pPr marL="457200" lvl="0" indent="-342900" algn="l" rtl="0">
              <a:spcBef>
                <a:spcPts val="0"/>
              </a:spcBef>
              <a:spcAft>
                <a:spcPts val="0"/>
              </a:spcAft>
              <a:buSzPts val="1800"/>
              <a:buChar char="●"/>
            </a:pPr>
            <a:r>
              <a:rPr lang="en" dirty="0"/>
              <a:t>What are some reasons for these differences?</a:t>
            </a:r>
            <a:endParaRPr dirty="0"/>
          </a:p>
          <a:p>
            <a:pPr marL="457200" lvl="0" indent="-342900" algn="l" rtl="0">
              <a:spcBef>
                <a:spcPts val="0"/>
              </a:spcBef>
              <a:spcAft>
                <a:spcPts val="0"/>
              </a:spcAft>
              <a:buSzPts val="1800"/>
              <a:buChar char="●"/>
            </a:pPr>
            <a:r>
              <a:rPr lang="en" dirty="0"/>
              <a:t>How could the simulation be made more accurate?</a:t>
            </a:r>
            <a:endParaRPr dirty="0"/>
          </a:p>
          <a:p>
            <a:pPr marL="457200" lvl="0" indent="-342900" algn="l" rtl="0">
              <a:spcBef>
                <a:spcPts val="0"/>
              </a:spcBef>
              <a:spcAft>
                <a:spcPts val="0"/>
              </a:spcAft>
              <a:buSzPts val="1800"/>
              <a:buChar char="●"/>
            </a:pPr>
            <a:r>
              <a:rPr lang="en" dirty="0"/>
              <a:t>How could the flight program be adjusted to better match the planned flight path?</a:t>
            </a:r>
            <a:endParaRPr dirty="0"/>
          </a:p>
          <a:p>
            <a:pPr marL="0" lvl="0" indent="0" algn="l" rtl="0">
              <a:spcBef>
                <a:spcPts val="1600"/>
              </a:spcBef>
              <a:spcAft>
                <a:spcPts val="1600"/>
              </a:spcAft>
              <a:buNone/>
            </a:pPr>
            <a:endParaRPr sz="30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6"/>
          <p:cNvSpPr txBox="1">
            <a:spLocks noGrp="1"/>
          </p:cNvSpPr>
          <p:nvPr>
            <p:ph type="body" idx="1"/>
          </p:nvPr>
        </p:nvSpPr>
        <p:spPr>
          <a:xfrm>
            <a:off x="332725" y="690150"/>
            <a:ext cx="8085900" cy="370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a:t>The programmed flight plan and actual flight can be updated to include:</a:t>
            </a:r>
            <a:endParaRPr sz="3000" dirty="0"/>
          </a:p>
          <a:p>
            <a:pPr marL="457200" lvl="0" indent="-342900" algn="l" rtl="0">
              <a:spcBef>
                <a:spcPts val="1600"/>
              </a:spcBef>
              <a:spcAft>
                <a:spcPts val="0"/>
              </a:spcAft>
              <a:buSzPts val="1800"/>
              <a:buChar char="●"/>
            </a:pPr>
            <a:r>
              <a:rPr lang="en" dirty="0"/>
              <a:t>Adjustments to the flight variables based on the actual flight (e.g.- adjusting flight distances)</a:t>
            </a:r>
            <a:endParaRPr dirty="0"/>
          </a:p>
          <a:p>
            <a:pPr marL="457200" lvl="0" indent="-342900" algn="l" rtl="0">
              <a:spcBef>
                <a:spcPts val="0"/>
              </a:spcBef>
              <a:spcAft>
                <a:spcPts val="0"/>
              </a:spcAft>
              <a:buSzPts val="1800"/>
              <a:buChar char="●"/>
            </a:pPr>
            <a:r>
              <a:rPr lang="en" dirty="0"/>
              <a:t>Changes to the flight path to account for obstacles (e.g.- fly higher to avoid a chair)</a:t>
            </a:r>
            <a:endParaRPr dirty="0"/>
          </a:p>
          <a:p>
            <a:pPr marL="457200" lvl="0" indent="-342900" algn="l" rtl="0">
              <a:spcBef>
                <a:spcPts val="0"/>
              </a:spcBef>
              <a:spcAft>
                <a:spcPts val="0"/>
              </a:spcAft>
              <a:buSzPts val="1800"/>
              <a:buChar char="●"/>
            </a:pPr>
            <a:r>
              <a:rPr lang="en" dirty="0"/>
              <a:t>Changes to the environment (e.g.- where is the drone located and how it is oriented, shielding the drone from the wind, etc.)</a:t>
            </a:r>
          </a:p>
          <a:p>
            <a:pPr marL="457200" lvl="0" indent="-342900" algn="l" rtl="0">
              <a:spcBef>
                <a:spcPts val="0"/>
              </a:spcBef>
              <a:spcAft>
                <a:spcPts val="0"/>
              </a:spcAft>
              <a:buSzPts val="1800"/>
              <a:buChar char="●"/>
            </a:pPr>
            <a:r>
              <a:rPr lang="en" dirty="0"/>
              <a:t>Changes to the error bar for plotting</a:t>
            </a:r>
          </a:p>
          <a:p>
            <a:pPr marL="114300" lvl="0" indent="0" algn="l" rtl="0">
              <a:spcBef>
                <a:spcPts val="0"/>
              </a:spcBef>
              <a:spcAft>
                <a:spcPts val="0"/>
              </a:spcAft>
              <a:buSzPts val="1800"/>
              <a:buNone/>
            </a:pPr>
            <a:endParaRPr dirty="0"/>
          </a:p>
          <a:p>
            <a:pPr marL="0" lvl="0" indent="0" algn="l" rtl="0">
              <a:spcBef>
                <a:spcPts val="1600"/>
              </a:spcBef>
              <a:spcAft>
                <a:spcPts val="1600"/>
              </a:spcAft>
              <a:buNone/>
            </a:pPr>
            <a:endParaRPr sz="3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body" idx="1"/>
          </p:nvPr>
        </p:nvSpPr>
        <p:spPr>
          <a:xfrm>
            <a:off x="322225" y="910575"/>
            <a:ext cx="4305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000"/>
              <a:t>The tello_sim Python package is a simulator designed for use in classrooms using the Tello flight API</a:t>
            </a:r>
            <a:endParaRPr sz="3000"/>
          </a:p>
        </p:txBody>
      </p:sp>
      <p:pic>
        <p:nvPicPr>
          <p:cNvPr id="61" name="Google Shape;61;p14"/>
          <p:cNvPicPr preferRelativeResize="0"/>
          <p:nvPr/>
        </p:nvPicPr>
        <p:blipFill>
          <a:blip r:embed="rId3">
            <a:alphaModFix/>
          </a:blip>
          <a:stretch>
            <a:fillRect/>
          </a:stretch>
        </p:blipFill>
        <p:spPr>
          <a:xfrm>
            <a:off x="4717400" y="568175"/>
            <a:ext cx="4221600" cy="42216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body" idx="1"/>
          </p:nvPr>
        </p:nvSpPr>
        <p:spPr>
          <a:xfrm>
            <a:off x="332725" y="690150"/>
            <a:ext cx="8085900" cy="370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The package supports the Next Generation Science Standards related to “Developing and Using Models”.</a:t>
            </a:r>
            <a:endParaRPr sz="3000"/>
          </a:p>
          <a:p>
            <a:pPr marL="0" lvl="0" indent="0" algn="l" rtl="0">
              <a:spcBef>
                <a:spcPts val="1600"/>
              </a:spcBef>
              <a:spcAft>
                <a:spcPts val="1600"/>
              </a:spcAft>
              <a:buNone/>
            </a:pPr>
            <a:endParaRPr sz="30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2" name="Title 1">
            <a:extLst>
              <a:ext uri="{FF2B5EF4-FFF2-40B4-BE49-F238E27FC236}">
                <a16:creationId xmlns:a16="http://schemas.microsoft.com/office/drawing/2014/main" id="{4868269A-7206-6647-0BD8-41517FDB7579}"/>
              </a:ext>
            </a:extLst>
          </p:cNvPr>
          <p:cNvSpPr>
            <a:spLocks noGrp="1"/>
          </p:cNvSpPr>
          <p:nvPr>
            <p:ph type="title"/>
          </p:nvPr>
        </p:nvSpPr>
        <p:spPr/>
        <p:txBody>
          <a:bodyPr/>
          <a:lstStyle/>
          <a:p>
            <a:r>
              <a:rPr lang="en-US" dirty="0"/>
              <a:t>Middle School Standards</a:t>
            </a:r>
          </a:p>
        </p:txBody>
      </p:sp>
      <p:sp>
        <p:nvSpPr>
          <p:cNvPr id="71" name="Google Shape;71;p16"/>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t>Modeling in 6–8 builds on K–5 experiences and progresses to developing, using, and revising models to describe, test, and predict more abstract phenomena and design systems.</a:t>
            </a:r>
            <a:endParaRPr sz="1200" dirty="0"/>
          </a:p>
          <a:p>
            <a:pPr marL="457200" lvl="0" indent="-304800" algn="l" rtl="0">
              <a:spcBef>
                <a:spcPts val="1600"/>
              </a:spcBef>
              <a:spcAft>
                <a:spcPts val="0"/>
              </a:spcAft>
              <a:buSzPts val="1200"/>
              <a:buChar char="●"/>
            </a:pPr>
            <a:r>
              <a:rPr lang="en" sz="1200" dirty="0"/>
              <a:t>Evaluate limitations of a model for a proposed object or tool.</a:t>
            </a:r>
            <a:endParaRPr sz="1200" dirty="0"/>
          </a:p>
          <a:p>
            <a:pPr marL="457200" lvl="0" indent="-304800" algn="l" rtl="0">
              <a:spcBef>
                <a:spcPts val="0"/>
              </a:spcBef>
              <a:spcAft>
                <a:spcPts val="0"/>
              </a:spcAft>
              <a:buSzPts val="1200"/>
              <a:buChar char="●"/>
            </a:pPr>
            <a:r>
              <a:rPr lang="en" sz="1200" dirty="0"/>
              <a:t>Develop or modify a model—based on evidence – to match what happens if a variable or component of a system is changed.</a:t>
            </a:r>
            <a:endParaRPr sz="1200" dirty="0"/>
          </a:p>
          <a:p>
            <a:pPr marL="457200" lvl="0" indent="-304800" algn="l" rtl="0">
              <a:spcBef>
                <a:spcPts val="0"/>
              </a:spcBef>
              <a:spcAft>
                <a:spcPts val="0"/>
              </a:spcAft>
              <a:buSzPts val="1200"/>
              <a:buChar char="●"/>
            </a:pPr>
            <a:r>
              <a:rPr lang="en" sz="1200" dirty="0"/>
              <a:t>Use and/or develop a model of simple systems with uncertain and less predictable factors.</a:t>
            </a:r>
            <a:endParaRPr sz="1200" dirty="0"/>
          </a:p>
          <a:p>
            <a:pPr marL="457200" lvl="0" indent="-304800" algn="l" rtl="0">
              <a:spcBef>
                <a:spcPts val="0"/>
              </a:spcBef>
              <a:spcAft>
                <a:spcPts val="0"/>
              </a:spcAft>
              <a:buSzPts val="1200"/>
              <a:buChar char="●"/>
            </a:pPr>
            <a:r>
              <a:rPr lang="en" sz="1200" dirty="0"/>
              <a:t>Develop and/or revise a model to show the relationships among variables, including those that are not observable but predict observable phenomena.</a:t>
            </a:r>
            <a:endParaRPr sz="1200" dirty="0"/>
          </a:p>
          <a:p>
            <a:pPr marL="457200" lvl="0" indent="-304800" algn="l" rtl="0">
              <a:spcBef>
                <a:spcPts val="0"/>
              </a:spcBef>
              <a:spcAft>
                <a:spcPts val="0"/>
              </a:spcAft>
              <a:buSzPts val="1200"/>
              <a:buChar char="●"/>
            </a:pPr>
            <a:r>
              <a:rPr lang="en" sz="1200" dirty="0"/>
              <a:t>Develop and/or use a model to predict and/or describe phenomena.</a:t>
            </a:r>
            <a:endParaRPr sz="1200" dirty="0"/>
          </a:p>
          <a:p>
            <a:pPr marL="457200" lvl="0" indent="-304800" algn="l" rtl="0">
              <a:spcBef>
                <a:spcPts val="0"/>
              </a:spcBef>
              <a:spcAft>
                <a:spcPts val="0"/>
              </a:spcAft>
              <a:buSzPts val="1200"/>
              <a:buChar char="●"/>
            </a:pPr>
            <a:r>
              <a:rPr lang="en" sz="1200" dirty="0"/>
              <a:t>Develop a model to describe unobservable mechanisms.</a:t>
            </a:r>
            <a:endParaRPr sz="1200" dirty="0"/>
          </a:p>
          <a:p>
            <a:pPr marL="457200" lvl="0" indent="-304800" algn="l" rtl="0">
              <a:spcBef>
                <a:spcPts val="0"/>
              </a:spcBef>
              <a:spcAft>
                <a:spcPts val="0"/>
              </a:spcAft>
              <a:buSzPts val="1200"/>
              <a:buChar char="●"/>
            </a:pPr>
            <a:r>
              <a:rPr lang="en" sz="1200" dirty="0"/>
              <a:t>Develop and/or use a model to generate data to test ideas about phenomena in natural or designed systems, including those representing inputs and outputs, and those at unobservable scales.</a:t>
            </a:r>
            <a:endParaRPr sz="1200" dirty="0"/>
          </a:p>
          <a:p>
            <a:pPr marL="0" lvl="0" indent="0" algn="l" rtl="0">
              <a:spcBef>
                <a:spcPts val="1600"/>
              </a:spcBef>
              <a:spcAft>
                <a:spcPts val="1600"/>
              </a:spcAft>
              <a:buNone/>
            </a:pPr>
            <a:endParaRPr sz="1200" dirty="0"/>
          </a:p>
        </p:txBody>
      </p:sp>
      <p:sp>
        <p:nvSpPr>
          <p:cNvPr id="72" name="Google Shape;72;p16"/>
          <p:cNvSpPr txBox="1"/>
          <p:nvPr/>
        </p:nvSpPr>
        <p:spPr>
          <a:xfrm>
            <a:off x="286825" y="4139650"/>
            <a:ext cx="3126300" cy="49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u="sng" dirty="0">
                <a:solidFill>
                  <a:schemeClr val="hlink"/>
                </a:solidFill>
                <a:hlinkClick r:id="rId3"/>
              </a:rPr>
              <a:t>https://ngss.nsta.org/Practices.aspx?id=2</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2" name="Title 1">
            <a:extLst>
              <a:ext uri="{FF2B5EF4-FFF2-40B4-BE49-F238E27FC236}">
                <a16:creationId xmlns:a16="http://schemas.microsoft.com/office/drawing/2014/main" id="{4868269A-7206-6647-0BD8-41517FDB7579}"/>
              </a:ext>
            </a:extLst>
          </p:cNvPr>
          <p:cNvSpPr>
            <a:spLocks noGrp="1"/>
          </p:cNvSpPr>
          <p:nvPr>
            <p:ph type="title"/>
          </p:nvPr>
        </p:nvSpPr>
        <p:spPr>
          <a:xfrm>
            <a:off x="311700" y="257791"/>
            <a:ext cx="8520600" cy="572700"/>
          </a:xfrm>
        </p:spPr>
        <p:txBody>
          <a:bodyPr/>
          <a:lstStyle/>
          <a:p>
            <a:r>
              <a:rPr lang="en-US" dirty="0"/>
              <a:t>High School Standards</a:t>
            </a:r>
          </a:p>
        </p:txBody>
      </p:sp>
      <p:sp>
        <p:nvSpPr>
          <p:cNvPr id="71" name="Google Shape;71;p16"/>
          <p:cNvSpPr txBox="1">
            <a:spLocks noGrp="1"/>
          </p:cNvSpPr>
          <p:nvPr>
            <p:ph type="body" idx="1"/>
          </p:nvPr>
        </p:nvSpPr>
        <p:spPr>
          <a:xfrm>
            <a:off x="311700" y="932008"/>
            <a:ext cx="8520600" cy="3416400"/>
          </a:xfrm>
          <a:prstGeom prst="rect">
            <a:avLst/>
          </a:prstGeom>
        </p:spPr>
        <p:txBody>
          <a:bodyPr spcFirstLastPara="1" wrap="square" lIns="91425" tIns="91425" rIns="91425" bIns="91425" anchor="t" anchorCtr="0">
            <a:noAutofit/>
          </a:bodyPr>
          <a:lstStyle/>
          <a:p>
            <a:pPr marL="0" indent="0">
              <a:buNone/>
            </a:pPr>
            <a:r>
              <a:rPr lang="en-US" sz="1200" dirty="0"/>
              <a:t>Modeling in 9–12 builds on K–8 experiences and progresses to using, synthesizing, and developing models to predict and show relationships among variables between systems and their components in the natural and designed world(s).</a:t>
            </a:r>
            <a:r>
              <a:rPr lang="en" sz="1200" dirty="0"/>
              <a:t>Evaluate limitations of a model for a proposed object or tool.</a:t>
            </a:r>
          </a:p>
          <a:p>
            <a:pPr marL="0" lvl="0" indent="0" algn="l" rtl="0">
              <a:spcBef>
                <a:spcPts val="0"/>
              </a:spcBef>
              <a:spcAft>
                <a:spcPts val="0"/>
              </a:spcAft>
              <a:buNone/>
            </a:pPr>
            <a:endParaRPr sz="1200" dirty="0"/>
          </a:p>
          <a:p>
            <a:pPr indent="-304800">
              <a:buSzPts val="1200"/>
            </a:pPr>
            <a:r>
              <a:rPr lang="en-US" sz="1200" b="0" i="0" dirty="0">
                <a:solidFill>
                  <a:schemeClr val="bg2"/>
                </a:solidFill>
                <a:effectLst/>
                <a:latin typeface="Arial" panose="020B0604020202020204" pitchFamily="34" charset="0"/>
              </a:rPr>
              <a:t>Evaluate merits and limitations of two different models of the same proposed tool, process, mechanism, or system in order to select or revise a model that best fits the evidence or design criteria.</a:t>
            </a:r>
          </a:p>
          <a:p>
            <a:pPr indent="-304800">
              <a:buSzPts val="1200"/>
            </a:pPr>
            <a:r>
              <a:rPr lang="en-US" sz="1200" b="0" i="0" dirty="0">
                <a:solidFill>
                  <a:schemeClr val="bg2"/>
                </a:solidFill>
                <a:effectLst/>
                <a:latin typeface="Arial" panose="020B0604020202020204" pitchFamily="34" charset="0"/>
              </a:rPr>
              <a:t>Design a test of a model to ascertain its reliability.</a:t>
            </a:r>
          </a:p>
          <a:p>
            <a:pPr indent="-304800">
              <a:buSzPts val="1200"/>
            </a:pPr>
            <a:r>
              <a:rPr lang="en-US" sz="1200" b="0" i="0" dirty="0">
                <a:solidFill>
                  <a:schemeClr val="bg2"/>
                </a:solidFill>
                <a:effectLst/>
                <a:latin typeface="Arial" panose="020B0604020202020204" pitchFamily="34" charset="0"/>
              </a:rPr>
              <a:t>Develop, revise, and/or use a model based on evidence to illustrate and/or predict the relationships between systems or between components of a system.</a:t>
            </a:r>
          </a:p>
          <a:p>
            <a:pPr indent="-304800">
              <a:buSzPts val="1200"/>
            </a:pPr>
            <a:r>
              <a:rPr lang="en-US" sz="1200" b="0" i="0" dirty="0">
                <a:solidFill>
                  <a:schemeClr val="bg2"/>
                </a:solidFill>
                <a:effectLst/>
                <a:latin typeface="Arial" panose="020B0604020202020204" pitchFamily="34" charset="0"/>
              </a:rPr>
              <a:t>Develop and/or use multiple types of models to provide mechanistic accounts and/or predict phenomena, and move flexibly between model types based on merits and limitations.</a:t>
            </a:r>
          </a:p>
          <a:p>
            <a:pPr indent="-304800">
              <a:buSzPts val="1200"/>
            </a:pPr>
            <a:r>
              <a:rPr lang="en-US" sz="1200" b="0" i="0" dirty="0">
                <a:solidFill>
                  <a:schemeClr val="bg2"/>
                </a:solidFill>
                <a:effectLst/>
                <a:latin typeface="Arial" panose="020B0604020202020204" pitchFamily="34" charset="0"/>
              </a:rPr>
              <a:t>Use a model to provide mechanistic accounts of phenomena.</a:t>
            </a:r>
          </a:p>
          <a:p>
            <a:pPr indent="-304800">
              <a:buSzPts val="1200"/>
            </a:pPr>
            <a:r>
              <a:rPr lang="en-US" sz="1200" b="0" i="0" dirty="0">
                <a:solidFill>
                  <a:schemeClr val="bg2"/>
                </a:solidFill>
                <a:effectLst/>
                <a:latin typeface="Arial" panose="020B0604020202020204" pitchFamily="34" charset="0"/>
              </a:rPr>
              <a:t>Develop a complex model that allows for manipulation and testing of a proposed process or system.</a:t>
            </a:r>
          </a:p>
          <a:p>
            <a:pPr indent="-304800">
              <a:buSzPts val="1200"/>
            </a:pPr>
            <a:r>
              <a:rPr lang="en-US" sz="1200" b="0" i="0" dirty="0">
                <a:solidFill>
                  <a:schemeClr val="bg2"/>
                </a:solidFill>
                <a:effectLst/>
                <a:latin typeface="Arial" panose="020B0604020202020204" pitchFamily="34" charset="0"/>
              </a:rPr>
              <a:t>Develop and/or use a model (including mathematical and computational) to generate data to support explanations, predict phenomena, analyze systems, and/or solve problems.</a:t>
            </a:r>
          </a:p>
          <a:p>
            <a:pPr indent="-304800">
              <a:buSzPts val="1200"/>
            </a:pPr>
            <a:endParaRPr lang="en-US" sz="1200" b="0" i="0" dirty="0">
              <a:solidFill>
                <a:srgbClr val="262626"/>
              </a:solidFill>
              <a:effectLst/>
              <a:latin typeface="Arial" panose="020B0604020202020204" pitchFamily="34" charset="0"/>
            </a:endParaRPr>
          </a:p>
          <a:p>
            <a:pPr marL="457200" lvl="0" indent="-304800" algn="l" rtl="0">
              <a:spcBef>
                <a:spcPts val="0"/>
              </a:spcBef>
              <a:spcAft>
                <a:spcPts val="0"/>
              </a:spcAft>
              <a:buSzPts val="1200"/>
              <a:buChar char="●"/>
            </a:pPr>
            <a:endParaRPr lang="en-US" sz="1200" dirty="0"/>
          </a:p>
        </p:txBody>
      </p:sp>
      <p:sp>
        <p:nvSpPr>
          <p:cNvPr id="72" name="Google Shape;72;p16"/>
          <p:cNvSpPr txBox="1"/>
          <p:nvPr/>
        </p:nvSpPr>
        <p:spPr>
          <a:xfrm>
            <a:off x="269407" y="4449925"/>
            <a:ext cx="3126300" cy="49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u="sng" dirty="0">
                <a:solidFill>
                  <a:schemeClr val="hlink"/>
                </a:solidFill>
                <a:hlinkClick r:id="rId3"/>
              </a:rPr>
              <a:t>https://ngss.nsta.org/Practices.aspx?id=2</a:t>
            </a:r>
            <a:endParaRPr dirty="0"/>
          </a:p>
        </p:txBody>
      </p:sp>
    </p:spTree>
    <p:extLst>
      <p:ext uri="{BB962C8B-B14F-4D97-AF65-F5344CB8AC3E}">
        <p14:creationId xmlns:p14="http://schemas.microsoft.com/office/powerpoint/2010/main" val="3949232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7"/>
          <p:cNvSpPr txBox="1"/>
          <p:nvPr/>
        </p:nvSpPr>
        <p:spPr>
          <a:xfrm>
            <a:off x="1414850" y="2695388"/>
            <a:ext cx="822300" cy="38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takeoff</a:t>
            </a:r>
            <a:endParaRPr/>
          </a:p>
        </p:txBody>
      </p:sp>
      <p:sp>
        <p:nvSpPr>
          <p:cNvPr id="78" name="Google Shape;78;p17"/>
          <p:cNvSpPr txBox="1"/>
          <p:nvPr/>
        </p:nvSpPr>
        <p:spPr>
          <a:xfrm>
            <a:off x="506700" y="219900"/>
            <a:ext cx="7925700" cy="16635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rgbClr val="666666"/>
              </a:buClr>
              <a:buSzPts val="1400"/>
              <a:buChar char="●"/>
            </a:pPr>
            <a:r>
              <a:rPr lang="en" dirty="0">
                <a:solidFill>
                  <a:srgbClr val="666666"/>
                </a:solidFill>
              </a:rPr>
              <a:t>A typical project can start with a drone course that is laid out in the classroom. Students then work together to develop a flight plan based on measuring the waypoints in the course. </a:t>
            </a:r>
            <a:endParaRPr dirty="0">
              <a:solidFill>
                <a:srgbClr val="666666"/>
              </a:solidFill>
            </a:endParaRPr>
          </a:p>
          <a:p>
            <a:pPr marL="457200" lvl="0" indent="-317500" algn="l" rtl="0">
              <a:spcBef>
                <a:spcPts val="0"/>
              </a:spcBef>
              <a:spcAft>
                <a:spcPts val="0"/>
              </a:spcAft>
              <a:buClr>
                <a:srgbClr val="666666"/>
              </a:buClr>
              <a:buSzPts val="1400"/>
              <a:buChar char="●"/>
            </a:pPr>
            <a:r>
              <a:rPr lang="en" dirty="0">
                <a:solidFill>
                  <a:srgbClr val="666666"/>
                </a:solidFill>
              </a:rPr>
              <a:t>Obstacles can be added to make the course more challenging.</a:t>
            </a:r>
            <a:endParaRPr dirty="0">
              <a:solidFill>
                <a:srgbClr val="666666"/>
              </a:solidFill>
            </a:endParaRPr>
          </a:p>
          <a:p>
            <a:pPr marL="457200" lvl="0" indent="-317500" algn="l" rtl="0">
              <a:spcBef>
                <a:spcPts val="0"/>
              </a:spcBef>
              <a:spcAft>
                <a:spcPts val="0"/>
              </a:spcAft>
              <a:buClr>
                <a:srgbClr val="666666"/>
              </a:buClr>
              <a:buSzPts val="1400"/>
              <a:buChar char="●"/>
            </a:pPr>
            <a:r>
              <a:rPr lang="en" dirty="0">
                <a:solidFill>
                  <a:srgbClr val="666666"/>
                </a:solidFill>
              </a:rPr>
              <a:t>The class and be divided into teams depending on the time you have and your instructional objectives.  </a:t>
            </a:r>
            <a:endParaRPr dirty="0">
              <a:solidFill>
                <a:srgbClr val="666666"/>
              </a:solidFill>
            </a:endParaRPr>
          </a:p>
        </p:txBody>
      </p:sp>
      <p:sp>
        <p:nvSpPr>
          <p:cNvPr id="79" name="Google Shape;79;p17"/>
          <p:cNvSpPr txBox="1"/>
          <p:nvPr/>
        </p:nvSpPr>
        <p:spPr>
          <a:xfrm>
            <a:off x="6649600" y="1634213"/>
            <a:ext cx="822300" cy="38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landing</a:t>
            </a:r>
            <a:endParaRPr/>
          </a:p>
        </p:txBody>
      </p:sp>
      <p:sp>
        <p:nvSpPr>
          <p:cNvPr id="80" name="Google Shape;80;p17"/>
          <p:cNvSpPr/>
          <p:nvPr/>
        </p:nvSpPr>
        <p:spPr>
          <a:xfrm>
            <a:off x="2131975" y="2738750"/>
            <a:ext cx="295800" cy="29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 name="Google Shape;81;p17"/>
          <p:cNvSpPr txBox="1"/>
          <p:nvPr/>
        </p:nvSpPr>
        <p:spPr>
          <a:xfrm>
            <a:off x="2131975" y="2695400"/>
            <a:ext cx="295800" cy="38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t>1</a:t>
            </a:r>
            <a:endParaRPr b="1"/>
          </a:p>
        </p:txBody>
      </p:sp>
      <p:sp>
        <p:nvSpPr>
          <p:cNvPr id="82" name="Google Shape;82;p17"/>
          <p:cNvSpPr/>
          <p:nvPr/>
        </p:nvSpPr>
        <p:spPr>
          <a:xfrm>
            <a:off x="3450750" y="2738750"/>
            <a:ext cx="295800" cy="29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3" name="Google Shape;83;p17"/>
          <p:cNvSpPr txBox="1"/>
          <p:nvPr/>
        </p:nvSpPr>
        <p:spPr>
          <a:xfrm>
            <a:off x="3450750" y="2695400"/>
            <a:ext cx="295800" cy="38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t>2</a:t>
            </a:r>
            <a:endParaRPr b="1"/>
          </a:p>
        </p:txBody>
      </p:sp>
      <p:sp>
        <p:nvSpPr>
          <p:cNvPr id="84" name="Google Shape;84;p17"/>
          <p:cNvSpPr/>
          <p:nvPr/>
        </p:nvSpPr>
        <p:spPr>
          <a:xfrm>
            <a:off x="3450750" y="3694300"/>
            <a:ext cx="295800" cy="29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 name="Google Shape;85;p17"/>
          <p:cNvSpPr txBox="1"/>
          <p:nvPr/>
        </p:nvSpPr>
        <p:spPr>
          <a:xfrm>
            <a:off x="3450750" y="3650950"/>
            <a:ext cx="295800" cy="38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t>3</a:t>
            </a:r>
            <a:endParaRPr b="1"/>
          </a:p>
        </p:txBody>
      </p:sp>
      <p:sp>
        <p:nvSpPr>
          <p:cNvPr id="86" name="Google Shape;86;p17"/>
          <p:cNvSpPr/>
          <p:nvPr/>
        </p:nvSpPr>
        <p:spPr>
          <a:xfrm>
            <a:off x="6912850" y="3737650"/>
            <a:ext cx="295800" cy="29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7" name="Google Shape;87;p17"/>
          <p:cNvSpPr txBox="1"/>
          <p:nvPr/>
        </p:nvSpPr>
        <p:spPr>
          <a:xfrm>
            <a:off x="6912850" y="3694300"/>
            <a:ext cx="295800" cy="38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t>4</a:t>
            </a:r>
            <a:endParaRPr b="1"/>
          </a:p>
        </p:txBody>
      </p:sp>
      <p:sp>
        <p:nvSpPr>
          <p:cNvPr id="88" name="Google Shape;88;p17"/>
          <p:cNvSpPr/>
          <p:nvPr/>
        </p:nvSpPr>
        <p:spPr>
          <a:xfrm>
            <a:off x="6912850" y="2053000"/>
            <a:ext cx="295800" cy="29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9" name="Google Shape;89;p17"/>
          <p:cNvSpPr txBox="1"/>
          <p:nvPr/>
        </p:nvSpPr>
        <p:spPr>
          <a:xfrm>
            <a:off x="6912850" y="2009650"/>
            <a:ext cx="295800" cy="38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t>5</a:t>
            </a:r>
            <a:endParaRPr b="1"/>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body" idx="1"/>
          </p:nvPr>
        </p:nvSpPr>
        <p:spPr>
          <a:xfrm>
            <a:off x="437875" y="259925"/>
            <a:ext cx="8085900" cy="44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a:t>Using Python in a Jupyter Notebook</a:t>
            </a:r>
            <a:endParaRPr sz="3000" dirty="0"/>
          </a:p>
          <a:p>
            <a:pPr marL="457200" lvl="0" indent="-342900" algn="l" rtl="0">
              <a:spcBef>
                <a:spcPts val="1600"/>
              </a:spcBef>
              <a:spcAft>
                <a:spcPts val="0"/>
              </a:spcAft>
              <a:buSzPts val="1800"/>
              <a:buChar char="●"/>
            </a:pPr>
            <a:r>
              <a:rPr lang="en" dirty="0"/>
              <a:t>Jupyter Notebooks are a widely used tool for teaching programming. There are many resources including a dedicated book about using Jupyter Notebooks for education- </a:t>
            </a:r>
            <a:r>
              <a:rPr lang="en" u="sng" dirty="0">
                <a:solidFill>
                  <a:schemeClr val="hlink"/>
                </a:solidFill>
                <a:hlinkClick r:id="rId3"/>
              </a:rPr>
              <a:t>https://jupyter4edu.github.io/jupyter-edu-book/index.html</a:t>
            </a:r>
            <a:endParaRPr dirty="0"/>
          </a:p>
          <a:p>
            <a:pPr marL="457200" lvl="0" indent="-342900" algn="l" rtl="0">
              <a:spcBef>
                <a:spcPts val="0"/>
              </a:spcBef>
              <a:spcAft>
                <a:spcPts val="0"/>
              </a:spcAft>
              <a:buSzPts val="1800"/>
              <a:buChar char="●"/>
            </a:pPr>
            <a:r>
              <a:rPr lang="en" dirty="0"/>
              <a:t>The easiest way to use the tello_sim package in a classroom is to use the Launch Binder link on the tello_sim Github page- </a:t>
            </a:r>
            <a:r>
              <a:rPr lang="en" u="sng" dirty="0">
                <a:solidFill>
                  <a:schemeClr val="hlink"/>
                </a:solidFill>
                <a:hlinkClick r:id="rId4"/>
              </a:rPr>
              <a:t>https://github.com/Fireline-Science/tello_sim</a:t>
            </a:r>
            <a:r>
              <a:rPr lang="en" dirty="0"/>
              <a:t> </a:t>
            </a:r>
            <a:endParaRPr dirty="0"/>
          </a:p>
          <a:p>
            <a:pPr marL="457200" lvl="0" indent="-342900" algn="l" rtl="0">
              <a:spcBef>
                <a:spcPts val="0"/>
              </a:spcBef>
              <a:spcAft>
                <a:spcPts val="0"/>
              </a:spcAft>
              <a:buSzPts val="1800"/>
              <a:buChar char="●"/>
            </a:pPr>
            <a:r>
              <a:rPr lang="en" dirty="0"/>
              <a:t>Note: Binder works for running the simulation, but can not be used to deploy to a drone. Jupyter Notebook and the Python packages must be locally installed to connect to the drone.</a:t>
            </a:r>
            <a:endParaRPr dirty="0"/>
          </a:p>
          <a:p>
            <a:pPr marL="0" lvl="0" indent="0" algn="l" rtl="0">
              <a:spcBef>
                <a:spcPts val="1600"/>
              </a:spcBef>
              <a:spcAft>
                <a:spcPts val="1600"/>
              </a:spcAft>
              <a:buNone/>
            </a:pPr>
            <a:endParaRPr sz="3000" dirty="0"/>
          </a:p>
        </p:txBody>
      </p:sp>
      <p:pic>
        <p:nvPicPr>
          <p:cNvPr id="95" name="Google Shape;95;p18"/>
          <p:cNvPicPr preferRelativeResize="0"/>
          <p:nvPr/>
        </p:nvPicPr>
        <p:blipFill rotWithShape="1">
          <a:blip r:embed="rId5">
            <a:alphaModFix/>
          </a:blip>
          <a:srcRect l="8314" t="33352" r="8372" b="36160"/>
          <a:stretch/>
        </p:blipFill>
        <p:spPr>
          <a:xfrm>
            <a:off x="2425338" y="4272925"/>
            <a:ext cx="4110975" cy="8483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100" name="Google Shape;100;p19"/>
          <p:cNvPicPr preferRelativeResize="0"/>
          <p:nvPr/>
        </p:nvPicPr>
        <p:blipFill>
          <a:blip r:embed="rId3">
            <a:alphaModFix/>
          </a:blip>
          <a:stretch>
            <a:fillRect/>
          </a:stretch>
        </p:blipFill>
        <p:spPr>
          <a:xfrm>
            <a:off x="152400" y="1012825"/>
            <a:ext cx="8839199" cy="3839171"/>
          </a:xfrm>
          <a:prstGeom prst="rect">
            <a:avLst/>
          </a:prstGeom>
          <a:noFill/>
          <a:ln>
            <a:noFill/>
          </a:ln>
        </p:spPr>
      </p:pic>
      <p:sp>
        <p:nvSpPr>
          <p:cNvPr id="101" name="Google Shape;101;p19"/>
          <p:cNvSpPr txBox="1"/>
          <p:nvPr/>
        </p:nvSpPr>
        <p:spPr>
          <a:xfrm>
            <a:off x="439775" y="124325"/>
            <a:ext cx="8394000" cy="74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rPr>
              <a:t>Once you have a launched Jupyter Notebook, students use their measurements of the course to create a programmed flight path. The flight path is entered into the simulation software using the Tello flight commands. There are many different options for a flight plan. In the program below, the altitude is not adjusted and the drone does not rotate. </a:t>
            </a:r>
            <a:endParaRPr sz="1200">
              <a:solidFill>
                <a:srgbClr val="666666"/>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pic>
        <p:nvPicPr>
          <p:cNvPr id="106" name="Google Shape;106;p20"/>
          <p:cNvPicPr preferRelativeResize="0"/>
          <p:nvPr/>
        </p:nvPicPr>
        <p:blipFill>
          <a:blip r:embed="rId3">
            <a:alphaModFix/>
          </a:blip>
          <a:stretch>
            <a:fillRect/>
          </a:stretch>
        </p:blipFill>
        <p:spPr>
          <a:xfrm>
            <a:off x="4435475" y="56800"/>
            <a:ext cx="4584414" cy="4838700"/>
          </a:xfrm>
          <a:prstGeom prst="rect">
            <a:avLst/>
          </a:prstGeom>
          <a:noFill/>
          <a:ln>
            <a:noFill/>
          </a:ln>
        </p:spPr>
      </p:pic>
      <p:sp>
        <p:nvSpPr>
          <p:cNvPr id="107" name="Google Shape;107;p20"/>
          <p:cNvSpPr txBox="1"/>
          <p:nvPr/>
        </p:nvSpPr>
        <p:spPr>
          <a:xfrm>
            <a:off x="286825" y="554550"/>
            <a:ext cx="3671100" cy="299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666666"/>
                </a:solidFill>
              </a:rPr>
              <a:t>When the simulation is run, the program plots out each step of the program. The simulator also insures that the program syntax is correct and that flight rules are followed (e.g.- the “takeoff” command must be executed before any flight commands).</a:t>
            </a:r>
          </a:p>
          <a:p>
            <a:pPr marL="0" lvl="0" indent="0" algn="l" rtl="0">
              <a:spcBef>
                <a:spcPts val="0"/>
              </a:spcBef>
              <a:spcAft>
                <a:spcPts val="0"/>
              </a:spcAft>
              <a:buNone/>
            </a:pPr>
            <a:endParaRPr lang="en" dirty="0">
              <a:solidFill>
                <a:srgbClr val="666666"/>
              </a:solidFill>
            </a:endParaRPr>
          </a:p>
          <a:p>
            <a:pPr marL="0" lvl="0" indent="0" algn="l" rtl="0">
              <a:spcBef>
                <a:spcPts val="0"/>
              </a:spcBef>
              <a:spcAft>
                <a:spcPts val="0"/>
              </a:spcAft>
              <a:buNone/>
            </a:pPr>
            <a:r>
              <a:rPr lang="en" dirty="0">
                <a:solidFill>
                  <a:srgbClr val="666666"/>
                </a:solidFill>
              </a:rPr>
              <a:t>The standard simulation includes a light blue error bar of 25 centimeters.</a:t>
            </a:r>
            <a:endParaRPr dirty="0">
              <a:solidFill>
                <a:srgbClr val="666666"/>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1257</Words>
  <Application>Microsoft Office PowerPoint</Application>
  <PresentationFormat>On-screen Show (16:9)</PresentationFormat>
  <Paragraphs>84</Paragraphs>
  <Slides>15</Slides>
  <Notes>15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Consolas</vt:lpstr>
      <vt:lpstr>Simple Light</vt:lpstr>
      <vt:lpstr>PowerPoint Presentation</vt:lpstr>
      <vt:lpstr>PowerPoint Presentation</vt:lpstr>
      <vt:lpstr>PowerPoint Presentation</vt:lpstr>
      <vt:lpstr>Middle School Standards</vt:lpstr>
      <vt:lpstr>High School Standards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Collin Sellman</cp:lastModifiedBy>
  <cp:revision>2</cp:revision>
  <dcterms:modified xsi:type="dcterms:W3CDTF">2022-07-06T22:11:56Z</dcterms:modified>
</cp:coreProperties>
</file>